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Sam: most of the class already knows about this, we can keep this brief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rIns="81475" tIns="81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381496" y="685795"/>
            <a:ext cx="6095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FFT: Fast Fourier Transform Algorithm to convert from space/time to frequency domain and vice versa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Sam: I realized I made a mistake on the GPS modification. The Pixhawk doesn’t have a built in GPS as far as I know. When Nathan said switching from “autopilot (old)”, what exactly was he referring to? I.e. what is the model of GPS used before?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idx="1" type="subTitle"/>
          </p:nvPr>
        </p:nvSpPr>
        <p:spPr>
          <a:xfrm>
            <a:off x="457171" y="205014"/>
            <a:ext cx="82287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171" y="1203630"/>
            <a:ext cx="8228700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57171" y="2761933"/>
            <a:ext cx="82287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457171" y="1203630"/>
            <a:ext cx="4015500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4673927" y="1203630"/>
            <a:ext cx="4015499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50" name="Shape 50"/>
          <p:cNvSpPr txBox="1"/>
          <p:nvPr>
            <p:ph idx="3" type="body"/>
          </p:nvPr>
        </p:nvSpPr>
        <p:spPr>
          <a:xfrm>
            <a:off x="4673927" y="2761933"/>
            <a:ext cx="4015499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51" name="Shape 51"/>
          <p:cNvSpPr txBox="1"/>
          <p:nvPr>
            <p:ph idx="4" type="body"/>
          </p:nvPr>
        </p:nvSpPr>
        <p:spPr>
          <a:xfrm>
            <a:off x="457171" y="2761933"/>
            <a:ext cx="40155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56" name="Shape 56"/>
          <p:cNvSpPr/>
          <p:nvPr/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76025" lIns="76025" rIns="76025" tIns="760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76025" lIns="76025" rIns="76025" tIns="760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AND_BODY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76025" lIns="76025" rIns="76025" tIns="760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76025" lIns="76025" rIns="76025" tIns="760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171" y="1203630"/>
            <a:ext cx="40155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73927" y="1203630"/>
            <a:ext cx="4015499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171" y="1203630"/>
            <a:ext cx="4015500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57171" y="2761933"/>
            <a:ext cx="40155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31" name="Shape 31"/>
          <p:cNvSpPr txBox="1"/>
          <p:nvPr>
            <p:ph idx="3" type="body"/>
          </p:nvPr>
        </p:nvSpPr>
        <p:spPr>
          <a:xfrm>
            <a:off x="4673927" y="1203630"/>
            <a:ext cx="4015499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171" y="1203630"/>
            <a:ext cx="40155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673927" y="1203630"/>
            <a:ext cx="4015499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36" name="Shape 36"/>
          <p:cNvSpPr txBox="1"/>
          <p:nvPr>
            <p:ph idx="3" type="body"/>
          </p:nvPr>
        </p:nvSpPr>
        <p:spPr>
          <a:xfrm>
            <a:off x="4673927" y="2761933"/>
            <a:ext cx="4015499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457171" y="1203630"/>
            <a:ext cx="4015500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673927" y="1203630"/>
            <a:ext cx="4015499" cy="1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41" name="Shape 41"/>
          <p:cNvSpPr txBox="1"/>
          <p:nvPr>
            <p:ph idx="3" type="body"/>
          </p:nvPr>
        </p:nvSpPr>
        <p:spPr>
          <a:xfrm>
            <a:off x="457171" y="2761933"/>
            <a:ext cx="82287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0"/>
            <a:ext cx="9143400" cy="5143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76025" lIns="76025" rIns="76025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457171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rIns="76025" tIns="76025"/>
          <a:lstStyle>
            <a:lvl1pPr indent="0" lvl="0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457171" y="4685930"/>
            <a:ext cx="2130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3127054" y="4685930"/>
            <a:ext cx="2897999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6025" lIns="76025" rIns="76025" tIns="76025"/>
          <a:lstStyle>
            <a:lvl1pPr indent="0" lvl="0" marL="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SzPct val="80000"/>
              <a:buNone/>
              <a:defRPr b="0" i="0" sz="1500" u="none" cap="none" strike="noStrike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6555841" y="4685930"/>
            <a:ext cx="2130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D7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2.jp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jpg"/><Relationship Id="rId5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6.jp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ctrTitle"/>
          </p:nvPr>
        </p:nvSpPr>
        <p:spPr>
          <a:xfrm>
            <a:off x="311700" y="1331400"/>
            <a:ext cx="8520600" cy="792600"/>
          </a:xfrm>
          <a:prstGeom prst="rect">
            <a:avLst/>
          </a:prstGeom>
        </p:spPr>
        <p:txBody>
          <a:bodyPr anchorCtr="0" anchor="b" bIns="76025" lIns="76025" rIns="76025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lt1"/>
                </a:solidFill>
              </a:rPr>
              <a:t>Airborne Radio Collar Tracker</a:t>
            </a:r>
          </a:p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311700" y="2175450"/>
            <a:ext cx="8520600" cy="1263000"/>
          </a:xfrm>
          <a:prstGeom prst="rect">
            <a:avLst/>
          </a:prstGeom>
        </p:spPr>
        <p:txBody>
          <a:bodyPr anchorCtr="0" anchor="t" bIns="76025" lIns="76025" rIns="76025" tIns="76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Daniel Knapp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Thomas An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Naveen Ketagoda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Sam Vineyard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225" y="3438450"/>
            <a:ext cx="1914087" cy="141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75" y="3896950"/>
            <a:ext cx="333375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subTitle"/>
          </p:nvPr>
        </p:nvSpPr>
        <p:spPr>
          <a:xfrm>
            <a:off x="342587" y="743700"/>
            <a:ext cx="8520600" cy="792600"/>
          </a:xfrm>
          <a:prstGeom prst="rect">
            <a:avLst/>
          </a:prstGeom>
        </p:spPr>
        <p:txBody>
          <a:bodyPr anchorCtr="0" anchor="t" bIns="76025" lIns="76025" rIns="76025" tIns="760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Tracking wildlife radio collars is the most effective way of monitoring animal movement patterns</a:t>
            </a:r>
          </a:p>
          <a:p>
            <a:pPr indent="-342900" lvl="0" marL="457200" algn="l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Environment can be difficult to traverse through and manual tracking can be time consuming  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269375" y="3008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emp.png" id="125" name="Shape 125"/>
          <p:cNvPicPr preferRelativeResize="0"/>
          <p:nvPr/>
        </p:nvPicPr>
        <p:blipFill rotWithShape="1">
          <a:blip r:embed="rId3">
            <a:alphaModFix/>
          </a:blip>
          <a:srcRect b="14386" l="12642" r="27127" t="17687"/>
          <a:stretch/>
        </p:blipFill>
        <p:spPr>
          <a:xfrm>
            <a:off x="3378175" y="2061600"/>
            <a:ext cx="2387669" cy="21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98" y="2061642"/>
            <a:ext cx="2889000" cy="21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2419" y="2061602"/>
            <a:ext cx="2889000" cy="21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type="ctrTitle"/>
          </p:nvPr>
        </p:nvSpPr>
        <p:spPr>
          <a:xfrm>
            <a:off x="342600" y="-48900"/>
            <a:ext cx="8520600" cy="792600"/>
          </a:xfrm>
          <a:prstGeom prst="rect">
            <a:avLst/>
          </a:prstGeom>
        </p:spPr>
        <p:txBody>
          <a:bodyPr anchorCtr="0" anchor="b" bIns="76025" lIns="76025" rIns="76025" tIns="76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Project Motivation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311700" y="4336850"/>
            <a:ext cx="3066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Figure 1: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Airborne Radio Telemetry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3038712" y="4336850"/>
            <a:ext cx="3066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Figure 2: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Iguana with Radio Collar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823612" y="4336850"/>
            <a:ext cx="3066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Figure 3: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Terrestrial Radio Telemetry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599" y="3986200"/>
            <a:ext cx="3116549" cy="846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pter1.png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56349" y="1318425"/>
            <a:ext cx="2177148" cy="1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304925" y="987800"/>
            <a:ext cx="44529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radio collar tracking via an </a:t>
            </a:r>
            <a:r>
              <a:rPr b="1" lang="en" sz="2000">
                <a:solidFill>
                  <a:schemeClr val="dk1"/>
                </a:solidFill>
              </a:rPr>
              <a:t>autonomous drone</a:t>
            </a:r>
            <a:r>
              <a:rPr lang="en" sz="2000">
                <a:solidFill>
                  <a:schemeClr val="dk1"/>
                </a:solidFill>
              </a:rPr>
              <a:t>!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11111"/>
              <a:buChar char="●"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</a:rPr>
              <a:t>Drone flies a search grid over a candidate area while recording a large swath of radio spectrum using a software defined radio (SDR)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Use DSP 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</a:rPr>
              <a:t>to extract the frequencies that the radio collars are transmitting on and a statistical model to determine where they are located</a:t>
            </a:r>
          </a:p>
        </p:txBody>
      </p:sp>
      <p:sp>
        <p:nvSpPr>
          <p:cNvPr id="139" name="Shape 139"/>
          <p:cNvSpPr/>
          <p:nvPr/>
        </p:nvSpPr>
        <p:spPr>
          <a:xfrm rot="-511902">
            <a:off x="6700777" y="2563472"/>
            <a:ext cx="489199" cy="1394146"/>
          </a:xfrm>
          <a:prstGeom prst="lightningBol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7232150" y="4316700"/>
            <a:ext cx="175500" cy="1851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7290650" y="4362450"/>
            <a:ext cx="58500" cy="93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>
            <p:ph idx="4294967295" type="ctrTitle"/>
          </p:nvPr>
        </p:nvSpPr>
        <p:spPr>
          <a:xfrm>
            <a:off x="311700" y="1952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457646" y="-65160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2800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2800">
                <a:solidFill>
                  <a:srgbClr val="EEEEEE"/>
                </a:solidFill>
              </a:rPr>
              <a:t>ayman Islands (2016):</a:t>
            </a:r>
            <a:r>
              <a:rPr b="0" lang="en" sz="2800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Iguana</a:t>
            </a:r>
            <a:r>
              <a:rPr lang="en" sz="2800">
                <a:solidFill>
                  <a:srgbClr val="EEEEEE"/>
                </a:solidFill>
              </a:rPr>
              <a:t>s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849" y="711450"/>
            <a:ext cx="4285800" cy="37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689900" y="4485075"/>
            <a:ext cx="3653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Figure 1: Drone Flight Path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0" l="28212" r="29387" t="0"/>
          <a:stretch/>
        </p:blipFill>
        <p:spPr>
          <a:xfrm>
            <a:off x="5095650" y="723300"/>
            <a:ext cx="3653700" cy="36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5095650" y="4485075"/>
            <a:ext cx="3653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Figure 2: High Signal Amplitude Visualization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Analysis Flowchart  </a:t>
            </a:r>
          </a:p>
        </p:txBody>
      </p:sp>
      <p:pic>
        <p:nvPicPr>
          <p:cNvPr descr="Sys_diag_5.jpg" id="157" name="Shape 157"/>
          <p:cNvPicPr preferRelativeResize="0"/>
          <p:nvPr/>
        </p:nvPicPr>
        <p:blipFill rotWithShape="1">
          <a:blip r:embed="rId3">
            <a:alphaModFix/>
          </a:blip>
          <a:srcRect b="14635" l="0" r="0" t="18958"/>
          <a:stretch/>
        </p:blipFill>
        <p:spPr>
          <a:xfrm>
            <a:off x="1143350" y="1197475"/>
            <a:ext cx="6857296" cy="341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97300"/>
            <a:ext cx="8520600" cy="572700"/>
          </a:xfrm>
          <a:prstGeom prst="rect">
            <a:avLst/>
          </a:prstGeom>
        </p:spPr>
        <p:txBody>
          <a:bodyPr anchorCtr="0" anchor="ctr" bIns="76025" lIns="76025" rIns="76025" tIns="760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Hardware Modifications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2950" t="0"/>
          <a:stretch/>
        </p:blipFill>
        <p:spPr>
          <a:xfrm>
            <a:off x="1707125" y="1115800"/>
            <a:ext cx="2311100" cy="12763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125" y="3355350"/>
            <a:ext cx="2311099" cy="13602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950" y="3365844"/>
            <a:ext cx="1626299" cy="133930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2494" y="3392025"/>
            <a:ext cx="1345905" cy="136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67" name="Shape 167"/>
          <p:cNvCxnSpPr>
            <a:stCxn id="163" idx="2"/>
            <a:endCxn id="164" idx="0"/>
          </p:cNvCxnSpPr>
          <p:nvPr/>
        </p:nvCxnSpPr>
        <p:spPr>
          <a:xfrm>
            <a:off x="2862675" y="2392150"/>
            <a:ext cx="0" cy="963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8" name="Shape 168"/>
          <p:cNvCxnSpPr>
            <a:stCxn id="169" idx="2"/>
            <a:endCxn id="165" idx="0"/>
          </p:cNvCxnSpPr>
          <p:nvPr/>
        </p:nvCxnSpPr>
        <p:spPr>
          <a:xfrm>
            <a:off x="5582062" y="2182600"/>
            <a:ext cx="0" cy="1183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0" name="Shape 170"/>
          <p:cNvCxnSpPr>
            <a:stCxn id="171" idx="2"/>
            <a:endCxn id="166" idx="0"/>
          </p:cNvCxnSpPr>
          <p:nvPr/>
        </p:nvCxnSpPr>
        <p:spPr>
          <a:xfrm>
            <a:off x="7705447" y="2154184"/>
            <a:ext cx="0" cy="1237799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2" name="Shape 172"/>
          <p:cNvSpPr txBox="1"/>
          <p:nvPr>
            <p:ph idx="4294967295" type="ctrTitle"/>
          </p:nvPr>
        </p:nvSpPr>
        <p:spPr>
          <a:xfrm>
            <a:off x="1245375" y="4818075"/>
            <a:ext cx="3234600" cy="231000"/>
          </a:xfrm>
          <a:prstGeom prst="rect">
            <a:avLst/>
          </a:prstGeom>
        </p:spPr>
        <p:txBody>
          <a:bodyPr anchorCtr="0" anchor="ctr" bIns="76025" lIns="76025" rIns="76025" tIns="76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</a:rPr>
              <a:t>3DR Solo</a:t>
            </a:r>
          </a:p>
        </p:txBody>
      </p:sp>
      <p:sp>
        <p:nvSpPr>
          <p:cNvPr id="173" name="Shape 173"/>
          <p:cNvSpPr txBox="1"/>
          <p:nvPr>
            <p:ph idx="4294967295" type="ctrTitle"/>
          </p:nvPr>
        </p:nvSpPr>
        <p:spPr>
          <a:xfrm>
            <a:off x="1245375" y="777387"/>
            <a:ext cx="3234600" cy="231000"/>
          </a:xfrm>
          <a:prstGeom prst="rect">
            <a:avLst/>
          </a:prstGeom>
        </p:spPr>
        <p:txBody>
          <a:bodyPr anchorCtr="0" anchor="ctr" bIns="76025" lIns="76025" rIns="76025" tIns="76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</a:rPr>
              <a:t>Tarot Ironman 650</a:t>
            </a:r>
          </a:p>
        </p:txBody>
      </p:sp>
      <p:sp>
        <p:nvSpPr>
          <p:cNvPr id="174" name="Shape 174"/>
          <p:cNvSpPr txBox="1"/>
          <p:nvPr>
            <p:ph idx="4294967295" type="ctrTitle"/>
          </p:nvPr>
        </p:nvSpPr>
        <p:spPr>
          <a:xfrm>
            <a:off x="4353100" y="4912500"/>
            <a:ext cx="3234600" cy="231000"/>
          </a:xfrm>
          <a:prstGeom prst="rect">
            <a:avLst/>
          </a:prstGeom>
        </p:spPr>
        <p:txBody>
          <a:bodyPr anchorCtr="0" anchor="ctr" bIns="76025" lIns="76025" rIns="76025" tIns="760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NI USRP B200-mini-i (SDR)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4390750" y="685350"/>
            <a:ext cx="23826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NooElec USB SDR</a:t>
            </a:r>
          </a:p>
        </p:txBody>
      </p:sp>
      <p:sp>
        <p:nvSpPr>
          <p:cNvPr id="176" name="Shape 176"/>
          <p:cNvSpPr txBox="1"/>
          <p:nvPr>
            <p:ph idx="4294967295" type="ctrTitle"/>
          </p:nvPr>
        </p:nvSpPr>
        <p:spPr>
          <a:xfrm>
            <a:off x="6088150" y="685350"/>
            <a:ext cx="3234600" cy="231000"/>
          </a:xfrm>
          <a:prstGeom prst="rect">
            <a:avLst/>
          </a:prstGeom>
        </p:spPr>
        <p:txBody>
          <a:bodyPr anchorCtr="0" anchor="ctr" bIns="76025" lIns="76025" rIns="76025" tIns="76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</a:rPr>
              <a:t>3DR Built-in GPS</a:t>
            </a:r>
          </a:p>
        </p:txBody>
      </p:sp>
      <p:sp>
        <p:nvSpPr>
          <p:cNvPr id="177" name="Shape 177"/>
          <p:cNvSpPr txBox="1"/>
          <p:nvPr>
            <p:ph idx="4294967295" type="ctrTitle"/>
          </p:nvPr>
        </p:nvSpPr>
        <p:spPr>
          <a:xfrm>
            <a:off x="6088150" y="4818075"/>
            <a:ext cx="3234600" cy="231000"/>
          </a:xfrm>
          <a:prstGeom prst="rect">
            <a:avLst/>
          </a:prstGeom>
        </p:spPr>
        <p:txBody>
          <a:bodyPr anchorCtr="0" anchor="ctr" bIns="76025" lIns="76025" rIns="76025" tIns="76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</a:rPr>
              <a:t>Ublox 8 Series 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363225" y="1464275"/>
            <a:ext cx="1119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>
                <a:solidFill>
                  <a:srgbClr val="FFFF00"/>
                </a:solidFill>
              </a:rPr>
              <a:t>OLD</a:t>
            </a:r>
          </a:p>
        </p:txBody>
      </p:sp>
      <p:cxnSp>
        <p:nvCxnSpPr>
          <p:cNvPr id="179" name="Shape 179"/>
          <p:cNvCxnSpPr/>
          <p:nvPr/>
        </p:nvCxnSpPr>
        <p:spPr>
          <a:xfrm flipH="1">
            <a:off x="921375" y="2264762"/>
            <a:ext cx="2700" cy="1414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" name="Shape 180"/>
          <p:cNvSpPr txBox="1"/>
          <p:nvPr/>
        </p:nvSpPr>
        <p:spPr>
          <a:xfrm>
            <a:off x="363225" y="3810187"/>
            <a:ext cx="1119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FFFF00"/>
                </a:solidFill>
              </a:rPr>
              <a:t>NEW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7162" y="1325350"/>
            <a:ext cx="2209800" cy="8572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1" name="Shape 1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1370" y="1314484"/>
            <a:ext cx="1388152" cy="83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76025" lIns="76025" rIns="76025" tIns="760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F3F3F3"/>
                </a:solidFill>
              </a:rPr>
              <a:t>New Drone UI for Arming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152475"/>
            <a:ext cx="8520600" cy="1192800"/>
          </a:xfrm>
          <a:prstGeom prst="rect">
            <a:avLst/>
          </a:prstGeom>
        </p:spPr>
        <p:txBody>
          <a:bodyPr anchorCtr="0" anchor="t" bIns="76025" lIns="76025" rIns="76025" tIns="760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n" sz="1800">
                <a:solidFill>
                  <a:srgbClr val="F3F3F3"/>
                </a:solidFill>
              </a:rPr>
              <a:t>Typically hardware start/stop switch used</a:t>
            </a:r>
          </a:p>
          <a:p>
            <a:pPr indent="-342900" lvl="0" marL="4572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n" sz="1800">
                <a:solidFill>
                  <a:srgbClr val="F3F3F3"/>
                </a:solidFill>
              </a:rPr>
              <a:t>Inconvenient for new 3DR Solo Quadcopter</a:t>
            </a:r>
          </a:p>
          <a:p>
            <a:pPr indent="-342900" lvl="0" marL="45720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n" sz="1800">
                <a:solidFill>
                  <a:srgbClr val="F3F3F3"/>
                </a:solidFill>
              </a:rPr>
              <a:t>Ideal Solution: Create WiFi based web interface to start/stop the drone</a:t>
            </a:r>
          </a:p>
        </p:txBody>
      </p:sp>
      <p:pic>
        <p:nvPicPr>
          <p:cNvPr descr="macbook-select-gold-201604.png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80025"/>
            <a:ext cx="2107751" cy="249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Shape 188"/>
          <p:cNvCxnSpPr/>
          <p:nvPr/>
        </p:nvCxnSpPr>
        <p:spPr>
          <a:xfrm rot="10800000">
            <a:off x="2794700" y="3245075"/>
            <a:ext cx="0" cy="963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wifi-full-signal-interface-symbol_318-49644.jpg"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625" y="2921225"/>
            <a:ext cx="1611000" cy="161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Shape 190"/>
          <p:cNvCxnSpPr/>
          <p:nvPr/>
        </p:nvCxnSpPr>
        <p:spPr>
          <a:xfrm rot="10800000">
            <a:off x="5734075" y="3245075"/>
            <a:ext cx="0" cy="963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3DR-Solo-Review-765x578.jpg"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3075" y="2782587"/>
            <a:ext cx="2499224" cy="18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76025" lIns="76025" rIns="76025" tIns="760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Radio Collar Emulator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8520600" cy="720300"/>
          </a:xfrm>
          <a:prstGeom prst="rect">
            <a:avLst/>
          </a:prstGeom>
        </p:spPr>
        <p:txBody>
          <a:bodyPr anchorCtr="0" anchor="t" bIns="76025" lIns="76025" rIns="76025" tIns="760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Using USRP, produce imitation of radio collar signal</a:t>
            </a:r>
          </a:p>
          <a:p>
            <a:pPr indent="-342900" lvl="0" marL="4572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Switch different signals to see which one is detected the best.</a:t>
            </a:r>
          </a:p>
        </p:txBody>
      </p:sp>
      <p:pic>
        <p:nvPicPr>
          <p:cNvPr descr="macbook-select-gold-201604.png"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00" y="3039100"/>
            <a:ext cx="1547224" cy="183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Shape 199"/>
          <p:cNvCxnSpPr>
            <a:stCxn id="198" idx="3"/>
            <a:endCxn id="200" idx="1"/>
          </p:cNvCxnSpPr>
          <p:nvPr/>
        </p:nvCxnSpPr>
        <p:spPr>
          <a:xfrm>
            <a:off x="2292224" y="3954262"/>
            <a:ext cx="12567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924" y="3532037"/>
            <a:ext cx="1025400" cy="8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7689" y="2007521"/>
            <a:ext cx="1127360" cy="8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7700" y="2986716"/>
            <a:ext cx="1127349" cy="84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699" y="3965891"/>
            <a:ext cx="1127349" cy="844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fi-full-signal-interface-symbol_318-49644.jpg" id="204" name="Shape 2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4424" y="2986724"/>
            <a:ext cx="45990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DR-Solo-Review-765x578.jpg" id="205" name="Shape 2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8650" y="2007512"/>
            <a:ext cx="1025400" cy="7747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Shape 206"/>
          <p:cNvCxnSpPr/>
          <p:nvPr/>
        </p:nvCxnSpPr>
        <p:spPr>
          <a:xfrm>
            <a:off x="1285900" y="2068575"/>
            <a:ext cx="1677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7" name="Shape 207"/>
          <p:cNvCxnSpPr/>
          <p:nvPr/>
        </p:nvCxnSpPr>
        <p:spPr>
          <a:xfrm>
            <a:off x="1285900" y="2193025"/>
            <a:ext cx="1677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8" name="Shape 208"/>
          <p:cNvCxnSpPr/>
          <p:nvPr/>
        </p:nvCxnSpPr>
        <p:spPr>
          <a:xfrm>
            <a:off x="1285900" y="2311037"/>
            <a:ext cx="1677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1285900" y="2429750"/>
            <a:ext cx="1677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0" name="Shape 210"/>
          <p:cNvCxnSpPr/>
          <p:nvPr/>
        </p:nvCxnSpPr>
        <p:spPr>
          <a:xfrm>
            <a:off x="1285900" y="2571750"/>
            <a:ext cx="1677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1" name="Shape 211"/>
          <p:cNvCxnSpPr/>
          <p:nvPr/>
        </p:nvCxnSpPr>
        <p:spPr>
          <a:xfrm>
            <a:off x="1285900" y="2704775"/>
            <a:ext cx="1677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76025" lIns="76025" rIns="76025" tIns="76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Don’t Bushwhack, Get a Drone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152475"/>
            <a:ext cx="8520600" cy="720300"/>
          </a:xfrm>
          <a:prstGeom prst="rect">
            <a:avLst/>
          </a:prstGeom>
        </p:spPr>
        <p:txBody>
          <a:bodyPr anchorCtr="0" anchor="t" bIns="76025" lIns="76025" rIns="76025" tIns="760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Bushwacking is no fun ;(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Drones are fun and avoid rough terrain!</a:t>
            </a:r>
          </a:p>
        </p:txBody>
      </p:sp>
      <p:pic>
        <p:nvPicPr>
          <p:cNvPr descr="3DR-Solo-Review-765x578.jpg"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74" y="2082541"/>
            <a:ext cx="2356175" cy="178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900" y="2329000"/>
            <a:ext cx="2466975" cy="184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Shape 220"/>
          <p:cNvCxnSpPr/>
          <p:nvPr/>
        </p:nvCxnSpPr>
        <p:spPr>
          <a:xfrm>
            <a:off x="726800" y="2082550"/>
            <a:ext cx="3214800" cy="240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1" name="Shape 221"/>
          <p:cNvCxnSpPr/>
          <p:nvPr/>
        </p:nvCxnSpPr>
        <p:spPr>
          <a:xfrm flipH="1">
            <a:off x="572975" y="2082550"/>
            <a:ext cx="3312600" cy="240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6583" y="3927074"/>
            <a:ext cx="710751" cy="72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